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9" r:id="rId1"/>
  </p:sldMasterIdLst>
  <p:notesMasterIdLst>
    <p:notesMasterId r:id="rId37"/>
  </p:notesMasterIdLst>
  <p:sldIdLst>
    <p:sldId id="256" r:id="rId2"/>
    <p:sldId id="290" r:id="rId3"/>
    <p:sldId id="259" r:id="rId4"/>
    <p:sldId id="258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3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1" d="100"/>
          <a:sy n="161" d="100"/>
        </p:scale>
        <p:origin x="1638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0AB1D78-8396-4744-A9B9-B5A7A098D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95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cs-CZ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398040A-9785-4220-ACF4-1B863C543F2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cs-CZ"/>
          </a:p>
        </p:txBody>
      </p:sp>
      <p:pic>
        <p:nvPicPr>
          <p:cNvPr id="5129" name="Picture 9" descr="b2e2lirt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3775" y="3392488"/>
            <a:ext cx="1684338" cy="1406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456734-D80C-415A-8D24-C3BD9156870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B765C3-834D-4EDB-B7C3-69547BCC0FB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AABED-45D8-4DDF-812D-7F746F4729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A7DAAD-EF20-4BB1-B7BC-6EBBD59B5C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9D972B-CB60-4E9D-9271-89D7BF1DA4A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A381F5-8A4E-4A23-9B0D-315BBA644B6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95F0C3-8B66-468C-A64F-566F12D5463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3AC518-2287-4829-B975-79FD7895DCA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BD6ADC-46D1-4438-9D7A-72E41455DC4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838EDF-A201-4002-B671-C664166618F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cs-CZ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C1EDA160-C6C3-4450-A530-A6C6FCD513F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0" y="2557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cs-CZ"/>
          </a:p>
        </p:txBody>
      </p:sp>
      <p:pic>
        <p:nvPicPr>
          <p:cNvPr id="4105" name="Picture 9" descr="b2e2lirt[1]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029575" y="115888"/>
            <a:ext cx="1114425" cy="931862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Virtualization and Cloud Computing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827684"/>
          </a:xfrm>
        </p:spPr>
        <p:txBody>
          <a:bodyPr/>
          <a:lstStyle/>
          <a:p>
            <a:r>
              <a:rPr lang="en-US" dirty="0" smtClean="0"/>
              <a:t>Data center hardware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smtClean="0"/>
              <a:t>David </a:t>
            </a:r>
            <a:r>
              <a:rPr lang="cs-CZ" dirty="0" err="1" smtClean="0"/>
              <a:t>Bednárek</a:t>
            </a:r>
            <a:r>
              <a:rPr lang="cs-CZ" dirty="0" smtClean="0"/>
              <a:t>, Jakub </a:t>
            </a:r>
            <a:r>
              <a:rPr lang="cs-CZ" dirty="0" err="1" smtClean="0"/>
              <a:t>Yaghob</a:t>
            </a:r>
            <a:r>
              <a:rPr lang="cs-CZ" dirty="0" smtClean="0"/>
              <a:t>, Filip </a:t>
            </a:r>
            <a:r>
              <a:rPr lang="cs-CZ" dirty="0" err="1" smtClean="0"/>
              <a:t>Zavoral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centers – examples</a:t>
            </a:r>
            <a:endParaRPr lang="cs-CZ" dirty="0"/>
          </a:p>
        </p:txBody>
      </p:sp>
      <p:pic>
        <p:nvPicPr>
          <p:cNvPr id="4" name="Content Placeholder 3" descr="google-rackscool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62426" y="1719263"/>
            <a:ext cx="6619148" cy="44116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centers – examples</a:t>
            </a:r>
            <a:endParaRPr lang="cs-CZ" dirty="0"/>
          </a:p>
        </p:txBody>
      </p:sp>
      <p:pic>
        <p:nvPicPr>
          <p:cNvPr id="4" name="Content Placeholder 3" descr="google-cool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62426" y="1719263"/>
            <a:ext cx="6619148" cy="44116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centers – examples</a:t>
            </a:r>
            <a:endParaRPr lang="cs-CZ" dirty="0"/>
          </a:p>
        </p:txBody>
      </p:sp>
      <p:pic>
        <p:nvPicPr>
          <p:cNvPr id="4" name="Content Placeholder 3" descr="Google_Data_Center,_The_Dall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63253" y="1719263"/>
            <a:ext cx="6617493" cy="44116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Portable data center</a:t>
            </a:r>
            <a:endParaRPr lang="cs-CZ" dirty="0"/>
          </a:p>
        </p:txBody>
      </p:sp>
      <p:pic>
        <p:nvPicPr>
          <p:cNvPr id="4" name="Content Placeholder 3" descr="IBMPortableModularDataCent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63253" y="1719263"/>
            <a:ext cx="6617493" cy="44116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centers – blade servers</a:t>
            </a:r>
            <a:endParaRPr lang="cs-CZ" dirty="0"/>
          </a:p>
        </p:txBody>
      </p:sp>
      <p:pic>
        <p:nvPicPr>
          <p:cNvPr id="6" name="Content Placeholder 5" descr="bx900_hi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0892" y="1719263"/>
            <a:ext cx="5882216" cy="44116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Blade servers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Modular design optimized to minimize the use of physical space and energy</a:t>
            </a:r>
          </a:p>
          <a:p>
            <a:pPr lvl="1"/>
            <a:r>
              <a:rPr lang="en-US" dirty="0" smtClean="0"/>
              <a:t>Chassis</a:t>
            </a:r>
          </a:p>
          <a:p>
            <a:pPr lvl="2"/>
            <a:r>
              <a:rPr lang="en-US" dirty="0" smtClean="0"/>
              <a:t>Power, cooling, management</a:t>
            </a:r>
          </a:p>
          <a:p>
            <a:pPr lvl="2"/>
            <a:r>
              <a:rPr lang="en-US" dirty="0" smtClean="0"/>
              <a:t>Networking</a:t>
            </a:r>
          </a:p>
          <a:p>
            <a:pPr lvl="3"/>
            <a:r>
              <a:rPr lang="en-US" dirty="0" smtClean="0"/>
              <a:t>Mezzanine cards</a:t>
            </a:r>
          </a:p>
          <a:p>
            <a:pPr lvl="3"/>
            <a:r>
              <a:rPr lang="en-US" dirty="0" smtClean="0"/>
              <a:t>Switches</a:t>
            </a:r>
          </a:p>
          <a:p>
            <a:pPr lvl="1"/>
            <a:r>
              <a:rPr lang="en-US" dirty="0" smtClean="0"/>
              <a:t>Blade</a:t>
            </a:r>
          </a:p>
          <a:p>
            <a:pPr lvl="2"/>
            <a:r>
              <a:rPr lang="en-US" dirty="0" smtClean="0"/>
              <a:t>Stripped server</a:t>
            </a:r>
          </a:p>
          <a:p>
            <a:pPr lvl="2"/>
            <a:r>
              <a:rPr lang="en-US" dirty="0" smtClean="0"/>
              <a:t>Storage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area network – SAN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 level data storage over dedicated network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987824" y="2420888"/>
            <a:ext cx="100811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 1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716016" y="2420888"/>
            <a:ext cx="100811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 2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915816" y="3573016"/>
            <a:ext cx="1080120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Switch A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716016" y="3573016"/>
            <a:ext cx="1080120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Switch B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Connector 10"/>
          <p:cNvCxnSpPr>
            <a:stCxn id="4" idx="2"/>
            <a:endCxn id="7" idx="0"/>
          </p:cNvCxnSpPr>
          <p:nvPr/>
        </p:nvCxnSpPr>
        <p:spPr bwMode="auto">
          <a:xfrm>
            <a:off x="3491880" y="2780928"/>
            <a:ext cx="1764196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4" idx="2"/>
            <a:endCxn id="6" idx="0"/>
          </p:cNvCxnSpPr>
          <p:nvPr/>
        </p:nvCxnSpPr>
        <p:spPr bwMode="auto">
          <a:xfrm flipH="1">
            <a:off x="3455876" y="2780928"/>
            <a:ext cx="36004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5" idx="2"/>
            <a:endCxn id="6" idx="0"/>
          </p:cNvCxnSpPr>
          <p:nvPr/>
        </p:nvCxnSpPr>
        <p:spPr bwMode="auto">
          <a:xfrm flipH="1">
            <a:off x="3455876" y="2780928"/>
            <a:ext cx="1764196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5" idx="2"/>
            <a:endCxn id="7" idx="0"/>
          </p:cNvCxnSpPr>
          <p:nvPr/>
        </p:nvCxnSpPr>
        <p:spPr bwMode="auto">
          <a:xfrm>
            <a:off x="5220072" y="2780928"/>
            <a:ext cx="36004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>
            <a:stCxn id="6" idx="2"/>
            <a:endCxn id="28" idx="0"/>
          </p:cNvCxnSpPr>
          <p:nvPr/>
        </p:nvCxnSpPr>
        <p:spPr bwMode="auto">
          <a:xfrm>
            <a:off x="3455876" y="3933056"/>
            <a:ext cx="72008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6" idx="2"/>
            <a:endCxn id="29" idx="0"/>
          </p:cNvCxnSpPr>
          <p:nvPr/>
        </p:nvCxnSpPr>
        <p:spPr bwMode="auto">
          <a:xfrm>
            <a:off x="3455876" y="3933056"/>
            <a:ext cx="1728192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7" idx="2"/>
            <a:endCxn id="28" idx="0"/>
          </p:cNvCxnSpPr>
          <p:nvPr/>
        </p:nvCxnSpPr>
        <p:spPr bwMode="auto">
          <a:xfrm flipH="1">
            <a:off x="3527884" y="3933056"/>
            <a:ext cx="1728192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7" idx="2"/>
            <a:endCxn id="29" idx="0"/>
          </p:cNvCxnSpPr>
          <p:nvPr/>
        </p:nvCxnSpPr>
        <p:spPr bwMode="auto">
          <a:xfrm flipH="1">
            <a:off x="5184068" y="3933056"/>
            <a:ext cx="72008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4" name="Group 33"/>
          <p:cNvGrpSpPr/>
          <p:nvPr/>
        </p:nvGrpSpPr>
        <p:grpSpPr>
          <a:xfrm>
            <a:off x="3059832" y="4581128"/>
            <a:ext cx="2592288" cy="1584176"/>
            <a:chOff x="3059832" y="4581128"/>
            <a:chExt cx="2592288" cy="1584176"/>
          </a:xfrm>
        </p:grpSpPr>
        <p:sp>
          <p:nvSpPr>
            <p:cNvPr id="26" name="Flowchart: Magnetic Disk 25"/>
            <p:cNvSpPr/>
            <p:nvPr/>
          </p:nvSpPr>
          <p:spPr bwMode="auto">
            <a:xfrm>
              <a:off x="3923928" y="5013176"/>
              <a:ext cx="864096" cy="1080120"/>
            </a:xfrm>
            <a:prstGeom prst="flowChartMagneticDisk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Disk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array </a:t>
              </a:r>
              <a:r>
                <a:rPr kumimoji="0" lang="el-G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cs typeface="Arial"/>
                </a:rPr>
                <a:t>γ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3059832" y="4581128"/>
              <a:ext cx="2592288" cy="158417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cs-CZ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203848" y="4653136"/>
              <a:ext cx="648072" cy="115212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Controller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860032" y="4653136"/>
              <a:ext cx="648072" cy="115212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Controller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>
            <a:stCxn id="6" idx="2"/>
            <a:endCxn id="34" idx="0"/>
          </p:cNvCxnSpPr>
          <p:nvPr/>
        </p:nvCxnSpPr>
        <p:spPr bwMode="auto">
          <a:xfrm>
            <a:off x="3311860" y="3356992"/>
            <a:ext cx="360040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stCxn id="7" idx="2"/>
            <a:endCxn id="34" idx="0"/>
          </p:cNvCxnSpPr>
          <p:nvPr/>
        </p:nvCxnSpPr>
        <p:spPr bwMode="auto">
          <a:xfrm flipH="1">
            <a:off x="3671900" y="3356992"/>
            <a:ext cx="1440160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>
            <a:stCxn id="5" idx="2"/>
            <a:endCxn id="7" idx="0"/>
          </p:cNvCxnSpPr>
          <p:nvPr/>
        </p:nvCxnSpPr>
        <p:spPr bwMode="auto">
          <a:xfrm>
            <a:off x="2411760" y="2204864"/>
            <a:ext cx="270030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>
            <a:stCxn id="5" idx="2"/>
            <a:endCxn id="6" idx="0"/>
          </p:cNvCxnSpPr>
          <p:nvPr/>
        </p:nvCxnSpPr>
        <p:spPr bwMode="auto">
          <a:xfrm>
            <a:off x="2411760" y="2204864"/>
            <a:ext cx="90010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>
            <a:stCxn id="6" idx="2"/>
            <a:endCxn id="35" idx="0"/>
          </p:cNvCxnSpPr>
          <p:nvPr/>
        </p:nvCxnSpPr>
        <p:spPr bwMode="auto">
          <a:xfrm>
            <a:off x="3311860" y="3356992"/>
            <a:ext cx="2016224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83568" y="1844824"/>
            <a:ext cx="100811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 1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907704" y="1844824"/>
            <a:ext cx="100811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 2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71800" y="2996952"/>
            <a:ext cx="1080120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Switch A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996952"/>
            <a:ext cx="1080120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Switch B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4" idx="2"/>
            <a:endCxn id="7" idx="0"/>
          </p:cNvCxnSpPr>
          <p:nvPr/>
        </p:nvCxnSpPr>
        <p:spPr bwMode="auto">
          <a:xfrm>
            <a:off x="1187624" y="2204864"/>
            <a:ext cx="3924436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>
            <a:stCxn id="4" idx="2"/>
            <a:endCxn id="6" idx="0"/>
          </p:cNvCxnSpPr>
          <p:nvPr/>
        </p:nvCxnSpPr>
        <p:spPr bwMode="auto">
          <a:xfrm>
            <a:off x="1187624" y="2204864"/>
            <a:ext cx="2124236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>
            <a:stCxn id="5" idx="2"/>
            <a:endCxn id="6" idx="0"/>
          </p:cNvCxnSpPr>
          <p:nvPr/>
        </p:nvCxnSpPr>
        <p:spPr bwMode="auto">
          <a:xfrm>
            <a:off x="2411760" y="2204864"/>
            <a:ext cx="900100" cy="7920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5" idx="2"/>
            <a:endCxn id="7" idx="0"/>
          </p:cNvCxnSpPr>
          <p:nvPr/>
        </p:nvCxnSpPr>
        <p:spPr bwMode="auto">
          <a:xfrm>
            <a:off x="2411760" y="2204864"/>
            <a:ext cx="2700300" cy="7920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stCxn id="6" idx="2"/>
            <a:endCxn id="19" idx="0"/>
          </p:cNvCxnSpPr>
          <p:nvPr/>
        </p:nvCxnSpPr>
        <p:spPr bwMode="auto">
          <a:xfrm>
            <a:off x="3311860" y="3356992"/>
            <a:ext cx="3024336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6" idx="2"/>
            <a:endCxn id="20" idx="0"/>
          </p:cNvCxnSpPr>
          <p:nvPr/>
        </p:nvCxnSpPr>
        <p:spPr bwMode="auto">
          <a:xfrm>
            <a:off x="3311860" y="3356992"/>
            <a:ext cx="4680520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stCxn id="7" idx="2"/>
            <a:endCxn id="19" idx="0"/>
          </p:cNvCxnSpPr>
          <p:nvPr/>
        </p:nvCxnSpPr>
        <p:spPr bwMode="auto">
          <a:xfrm>
            <a:off x="5112060" y="3356992"/>
            <a:ext cx="1224136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7" idx="2"/>
            <a:endCxn id="20" idx="0"/>
          </p:cNvCxnSpPr>
          <p:nvPr/>
        </p:nvCxnSpPr>
        <p:spPr bwMode="auto">
          <a:xfrm>
            <a:off x="5112060" y="3356992"/>
            <a:ext cx="2880320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5868144" y="4437112"/>
            <a:ext cx="2592288" cy="1584176"/>
            <a:chOff x="3059832" y="4581128"/>
            <a:chExt cx="2592288" cy="1584176"/>
          </a:xfrm>
        </p:grpSpPr>
        <p:sp>
          <p:nvSpPr>
            <p:cNvPr id="17" name="Flowchart: Magnetic Disk 16"/>
            <p:cNvSpPr/>
            <p:nvPr/>
          </p:nvSpPr>
          <p:spPr bwMode="auto">
            <a:xfrm>
              <a:off x="3923928" y="5013176"/>
              <a:ext cx="864096" cy="1080120"/>
            </a:xfrm>
            <a:prstGeom prst="flowChartMagneticDisk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Disk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array </a:t>
              </a:r>
              <a:r>
                <a:rPr kumimoji="0" lang="el-G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cs typeface="Arial"/>
                </a:rPr>
                <a:t>γ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059832" y="4581128"/>
              <a:ext cx="2592288" cy="158417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cs-CZ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203848" y="4653136"/>
              <a:ext cx="648072" cy="115212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Controller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860032" y="4653136"/>
              <a:ext cx="648072" cy="115212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Controller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6732240" y="1844824"/>
            <a:ext cx="100811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 n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9552" y="4437112"/>
            <a:ext cx="2592288" cy="1584176"/>
            <a:chOff x="3059832" y="4581128"/>
            <a:chExt cx="2592288" cy="1584176"/>
          </a:xfrm>
        </p:grpSpPr>
        <p:sp>
          <p:nvSpPr>
            <p:cNvPr id="27" name="Flowchart: Magnetic Disk 26"/>
            <p:cNvSpPr/>
            <p:nvPr/>
          </p:nvSpPr>
          <p:spPr bwMode="auto">
            <a:xfrm>
              <a:off x="3923928" y="5013176"/>
              <a:ext cx="864096" cy="1080120"/>
            </a:xfrm>
            <a:prstGeom prst="flowChartMagneticDisk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Disk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array </a:t>
              </a:r>
              <a:r>
                <a:rPr kumimoji="0" lang="el-G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cs typeface="Arial"/>
                </a:rPr>
                <a:t>α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059832" y="4581128"/>
              <a:ext cx="2592288" cy="158417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cs-CZ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203848" y="4653136"/>
              <a:ext cx="648072" cy="115212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Controller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860032" y="4653136"/>
              <a:ext cx="648072" cy="115212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Controller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203848" y="4437112"/>
            <a:ext cx="2592288" cy="1584176"/>
            <a:chOff x="3059832" y="4581128"/>
            <a:chExt cx="2592288" cy="1584176"/>
          </a:xfrm>
        </p:grpSpPr>
        <p:sp>
          <p:nvSpPr>
            <p:cNvPr id="32" name="Flowchart: Magnetic Disk 31"/>
            <p:cNvSpPr/>
            <p:nvPr/>
          </p:nvSpPr>
          <p:spPr bwMode="auto">
            <a:xfrm>
              <a:off x="3923928" y="5013176"/>
              <a:ext cx="864096" cy="1080120"/>
            </a:xfrm>
            <a:prstGeom prst="flowChartMagneticDisk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Disk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array </a:t>
              </a:r>
              <a:r>
                <a:rPr kumimoji="0" lang="el-G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cs typeface="Arial"/>
                </a:rPr>
                <a:t>β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059832" y="4581128"/>
              <a:ext cx="2592288" cy="158417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cs-CZ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03848" y="4653136"/>
              <a:ext cx="648072" cy="115212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Controller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860032" y="4653136"/>
              <a:ext cx="648072" cy="115212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Controller</a:t>
              </a:r>
              <a:b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cs-CZ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7" name="Straight Connector 36"/>
          <p:cNvCxnSpPr>
            <a:stCxn id="25" idx="2"/>
            <a:endCxn id="6" idx="0"/>
          </p:cNvCxnSpPr>
          <p:nvPr/>
        </p:nvCxnSpPr>
        <p:spPr bwMode="auto">
          <a:xfrm flipH="1">
            <a:off x="3311860" y="2204864"/>
            <a:ext cx="3924436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stCxn id="25" idx="2"/>
            <a:endCxn id="7" idx="0"/>
          </p:cNvCxnSpPr>
          <p:nvPr/>
        </p:nvCxnSpPr>
        <p:spPr bwMode="auto">
          <a:xfrm flipH="1">
            <a:off x="5112060" y="2204864"/>
            <a:ext cx="2124236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6" idx="2"/>
            <a:endCxn id="29" idx="0"/>
          </p:cNvCxnSpPr>
          <p:nvPr/>
        </p:nvCxnSpPr>
        <p:spPr bwMode="auto">
          <a:xfrm flipH="1">
            <a:off x="1007604" y="3356992"/>
            <a:ext cx="2304256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6" idx="2"/>
            <a:endCxn id="30" idx="0"/>
          </p:cNvCxnSpPr>
          <p:nvPr/>
        </p:nvCxnSpPr>
        <p:spPr bwMode="auto">
          <a:xfrm flipH="1">
            <a:off x="2663788" y="3356992"/>
            <a:ext cx="648072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6" idx="2"/>
            <a:endCxn id="34" idx="0"/>
          </p:cNvCxnSpPr>
          <p:nvPr/>
        </p:nvCxnSpPr>
        <p:spPr bwMode="auto">
          <a:xfrm>
            <a:off x="3311860" y="3356992"/>
            <a:ext cx="360040" cy="1152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6" idx="2"/>
            <a:endCxn id="35" idx="0"/>
          </p:cNvCxnSpPr>
          <p:nvPr/>
        </p:nvCxnSpPr>
        <p:spPr bwMode="auto">
          <a:xfrm>
            <a:off x="3311860" y="3356992"/>
            <a:ext cx="2016224" cy="1152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7" idx="2"/>
            <a:endCxn id="29" idx="0"/>
          </p:cNvCxnSpPr>
          <p:nvPr/>
        </p:nvCxnSpPr>
        <p:spPr bwMode="auto">
          <a:xfrm flipH="1">
            <a:off x="1007604" y="3356992"/>
            <a:ext cx="4104456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7" idx="2"/>
            <a:endCxn id="30" idx="0"/>
          </p:cNvCxnSpPr>
          <p:nvPr/>
        </p:nvCxnSpPr>
        <p:spPr bwMode="auto">
          <a:xfrm flipH="1">
            <a:off x="2663788" y="3356992"/>
            <a:ext cx="2448272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>
            <a:stCxn id="7" idx="2"/>
            <a:endCxn id="34" idx="0"/>
          </p:cNvCxnSpPr>
          <p:nvPr/>
        </p:nvCxnSpPr>
        <p:spPr bwMode="auto">
          <a:xfrm flipH="1">
            <a:off x="3671900" y="3356992"/>
            <a:ext cx="1440160" cy="1152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stCxn id="7" idx="2"/>
            <a:endCxn id="35" idx="0"/>
          </p:cNvCxnSpPr>
          <p:nvPr/>
        </p:nvCxnSpPr>
        <p:spPr bwMode="auto">
          <a:xfrm>
            <a:off x="5112060" y="3356992"/>
            <a:ext cx="216024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Multiply 65"/>
          <p:cNvSpPr/>
          <p:nvPr/>
        </p:nvSpPr>
        <p:spPr bwMode="auto">
          <a:xfrm>
            <a:off x="4860032" y="4581128"/>
            <a:ext cx="914400" cy="9144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7" name="Multiply 66"/>
          <p:cNvSpPr/>
          <p:nvPr/>
        </p:nvSpPr>
        <p:spPr bwMode="auto">
          <a:xfrm>
            <a:off x="2843808" y="2708920"/>
            <a:ext cx="914400" cy="914400"/>
          </a:xfrm>
          <a:prstGeom prst="mathMultiply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 protocols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iSCSI</a:t>
            </a:r>
            <a:endParaRPr lang="en-US" dirty="0" smtClean="0"/>
          </a:p>
          <a:p>
            <a:pPr lvl="1"/>
            <a:r>
              <a:rPr lang="en-US" dirty="0" smtClean="0"/>
              <a:t>Mapping SCSI over TCP/IP</a:t>
            </a:r>
          </a:p>
          <a:p>
            <a:pPr lvl="1"/>
            <a:r>
              <a:rPr lang="en-US" dirty="0" smtClean="0"/>
              <a:t>Ethernet speeds (1, 10 </a:t>
            </a:r>
            <a:r>
              <a:rPr lang="en-US" dirty="0" err="1" smtClean="0"/>
              <a:t>Gbps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iSER</a:t>
            </a:r>
            <a:endParaRPr lang="en-US" dirty="0" smtClean="0"/>
          </a:p>
          <a:p>
            <a:pPr lvl="1"/>
            <a:r>
              <a:rPr lang="en-US" dirty="0" err="1" smtClean="0"/>
              <a:t>iSCSI</a:t>
            </a:r>
            <a:r>
              <a:rPr lang="en-US" dirty="0" smtClean="0"/>
              <a:t> Extension over RDMA</a:t>
            </a:r>
          </a:p>
          <a:p>
            <a:pPr lvl="1"/>
            <a:r>
              <a:rPr lang="en-US" dirty="0" err="1" smtClean="0"/>
              <a:t>InfiniBand</a:t>
            </a:r>
            <a:endParaRPr lang="en-US" dirty="0" smtClean="0"/>
          </a:p>
          <a:p>
            <a:r>
              <a:rPr lang="en-US" dirty="0" smtClean="0"/>
              <a:t>FC</a:t>
            </a:r>
          </a:p>
          <a:p>
            <a:pPr lvl="1"/>
            <a:r>
              <a:rPr lang="en-US" dirty="0" err="1" smtClean="0"/>
              <a:t>Fibre</a:t>
            </a:r>
            <a:r>
              <a:rPr lang="en-US" dirty="0" smtClean="0"/>
              <a:t> channel</a:t>
            </a:r>
          </a:p>
          <a:p>
            <a:pPr lvl="1"/>
            <a:r>
              <a:rPr lang="en-US" dirty="0" smtClean="0"/>
              <a:t>High speed technology for storage networking</a:t>
            </a:r>
          </a:p>
          <a:p>
            <a:r>
              <a:rPr lang="en-US" dirty="0" err="1" smtClean="0"/>
              <a:t>FCoE</a:t>
            </a:r>
            <a:endParaRPr lang="en-US" dirty="0" smtClean="0"/>
          </a:p>
          <a:p>
            <a:pPr lvl="1"/>
            <a:r>
              <a:rPr lang="en-US" dirty="0" smtClean="0"/>
              <a:t>Encapsulating FC over Ethernet 10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80608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High speed</a:t>
            </a:r>
          </a:p>
          <a:p>
            <a:pPr lvl="1"/>
            <a:r>
              <a:rPr lang="en-US" dirty="0" smtClean="0"/>
              <a:t>4, 8, 16 </a:t>
            </a:r>
            <a:r>
              <a:rPr lang="en-US" dirty="0" err="1" smtClean="0"/>
              <a:t>Gbps</a:t>
            </a:r>
            <a:endParaRPr lang="en-US" dirty="0" smtClean="0"/>
          </a:p>
          <a:p>
            <a:pPr lvl="1"/>
            <a:r>
              <a:rPr lang="en-US" dirty="0" smtClean="0"/>
              <a:t>Throughput 800, 1600, 3200 </a:t>
            </a:r>
            <a:r>
              <a:rPr lang="en-US" dirty="0" err="1" smtClean="0"/>
              <a:t>MBps</a:t>
            </a:r>
            <a:endParaRPr lang="en-US" dirty="0" smtClean="0"/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Zoning</a:t>
            </a:r>
          </a:p>
          <a:p>
            <a:r>
              <a:rPr lang="en-US" dirty="0" smtClean="0"/>
              <a:t>Topologies</a:t>
            </a:r>
          </a:p>
          <a:p>
            <a:pPr lvl="1"/>
            <a:r>
              <a:rPr lang="en-US" dirty="0" smtClean="0"/>
              <a:t>Point to point</a:t>
            </a:r>
          </a:p>
          <a:p>
            <a:pPr lvl="1"/>
            <a:r>
              <a:rPr lang="en-US" dirty="0" smtClean="0"/>
              <a:t>Arbitrated loop </a:t>
            </a:r>
          </a:p>
          <a:p>
            <a:pPr lvl="1"/>
            <a:r>
              <a:rPr lang="en-US" dirty="0" smtClean="0"/>
              <a:t>Switched fabric</a:t>
            </a:r>
          </a:p>
          <a:p>
            <a:r>
              <a:rPr lang="en-US" dirty="0" smtClean="0"/>
              <a:t>Ports</a:t>
            </a:r>
          </a:p>
          <a:p>
            <a:pPr lvl="1"/>
            <a:r>
              <a:rPr lang="en-US" dirty="0" smtClean="0"/>
              <a:t>FCID (like MAC)</a:t>
            </a:r>
          </a:p>
          <a:p>
            <a:pPr lvl="1"/>
            <a:r>
              <a:rPr lang="en-US" dirty="0" smtClean="0"/>
              <a:t>Type</a:t>
            </a:r>
            <a:endParaRPr lang="cs-CZ" dirty="0" smtClean="0"/>
          </a:p>
          <a:p>
            <a:pPr lvl="2"/>
            <a:r>
              <a:rPr lang="en-US" dirty="0" smtClean="0"/>
              <a:t>N – node port</a:t>
            </a:r>
          </a:p>
          <a:p>
            <a:pPr lvl="2"/>
            <a:r>
              <a:rPr lang="en-US" dirty="0" smtClean="0"/>
              <a:t>NL – node loop port</a:t>
            </a:r>
          </a:p>
          <a:p>
            <a:pPr lvl="2"/>
            <a:r>
              <a:rPr lang="en-US" dirty="0" smtClean="0"/>
              <a:t>F – fabric port</a:t>
            </a:r>
          </a:p>
          <a:p>
            <a:pPr lvl="2"/>
            <a:r>
              <a:rPr lang="en-US" dirty="0" smtClean="0"/>
              <a:t>FL – fabric loop port</a:t>
            </a:r>
          </a:p>
          <a:p>
            <a:pPr lvl="2"/>
            <a:r>
              <a:rPr lang="en-US" dirty="0" smtClean="0"/>
              <a:t>E – expansion (between two switches)</a:t>
            </a:r>
          </a:p>
          <a:p>
            <a:pPr lvl="2"/>
            <a:r>
              <a:rPr lang="en-US" dirty="0" smtClean="0"/>
              <a:t>G – generic (works as E or F)</a:t>
            </a:r>
          </a:p>
          <a:p>
            <a:pPr lvl="2"/>
            <a:r>
              <a:rPr lang="en-US" dirty="0" smtClean="0"/>
              <a:t>U – universal (any port)</a:t>
            </a:r>
          </a:p>
        </p:txBody>
      </p:sp>
      <p:cxnSp>
        <p:nvCxnSpPr>
          <p:cNvPr id="29" name="Straight Arrow Connector 28"/>
          <p:cNvCxnSpPr>
            <a:stCxn id="23" idx="1"/>
          </p:cNvCxnSpPr>
          <p:nvPr/>
        </p:nvCxnSpPr>
        <p:spPr bwMode="auto">
          <a:xfrm flipH="1" flipV="1">
            <a:off x="5868144" y="3140970"/>
            <a:ext cx="720080" cy="3240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796136" y="3140968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NL</a:t>
            </a:r>
            <a:endParaRPr lang="cs-CZ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Fibre</a:t>
            </a:r>
            <a:r>
              <a:rPr lang="en-US" dirty="0" smtClean="0"/>
              <a:t> channel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148064" y="1772816"/>
            <a:ext cx="720080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588224" y="1772816"/>
            <a:ext cx="936104" cy="36004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Storage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 bwMode="auto">
          <a:xfrm>
            <a:off x="5868144" y="1952836"/>
            <a:ext cx="720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796136" y="191683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endParaRPr lang="cs-CZ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372200" y="191683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endParaRPr lang="cs-CZ" sz="1400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148064" y="2852936"/>
            <a:ext cx="720080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588224" y="2420888"/>
            <a:ext cx="936104" cy="36004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Storage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Connector 18"/>
          <p:cNvCxnSpPr>
            <a:endCxn id="18" idx="1"/>
          </p:cNvCxnSpPr>
          <p:nvPr/>
        </p:nvCxnSpPr>
        <p:spPr bwMode="auto">
          <a:xfrm flipV="1">
            <a:off x="5868144" y="2600908"/>
            <a:ext cx="720080" cy="3240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724128" y="256490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NL</a:t>
            </a:r>
            <a:endParaRPr lang="cs-CZ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28184" y="234888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NL</a:t>
            </a:r>
            <a:endParaRPr lang="cs-CZ" sz="1400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6588224" y="3284984"/>
            <a:ext cx="936104" cy="36004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Storage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/>
          <p:cNvCxnSpPr>
            <a:stCxn id="18" idx="2"/>
            <a:endCxn id="23" idx="0"/>
          </p:cNvCxnSpPr>
          <p:nvPr/>
        </p:nvCxnSpPr>
        <p:spPr bwMode="auto">
          <a:xfrm>
            <a:off x="7056276" y="2780928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7020272" y="270892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NL</a:t>
            </a:r>
            <a:endParaRPr lang="cs-CZ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660232" y="299695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NL</a:t>
            </a:r>
            <a:endParaRPr lang="cs-CZ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228184" y="335699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NL</a:t>
            </a:r>
            <a:endParaRPr lang="cs-CZ" sz="1400" dirty="0"/>
          </a:p>
        </p:txBody>
      </p:sp>
      <p:sp>
        <p:nvSpPr>
          <p:cNvPr id="40" name="Rectangle 39"/>
          <p:cNvSpPr/>
          <p:nvPr/>
        </p:nvSpPr>
        <p:spPr bwMode="auto">
          <a:xfrm>
            <a:off x="5148064" y="3933056"/>
            <a:ext cx="720080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156176" y="3933056"/>
            <a:ext cx="720080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076056" y="4797152"/>
            <a:ext cx="864096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Switch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084168" y="4797152"/>
            <a:ext cx="864096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Switch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524328" y="4797152"/>
            <a:ext cx="864096" cy="3600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Switch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5004048" y="5733256"/>
            <a:ext cx="936104" cy="36004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Storage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084168" y="5733256"/>
            <a:ext cx="936104" cy="36004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Storage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40" idx="2"/>
            <a:endCxn id="42" idx="0"/>
          </p:cNvCxnSpPr>
          <p:nvPr/>
        </p:nvCxnSpPr>
        <p:spPr bwMode="auto">
          <a:xfrm>
            <a:off x="5508104" y="4293096"/>
            <a:ext cx="0" cy="5040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5724128" y="4293096"/>
            <a:ext cx="576064" cy="5040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flipH="1">
            <a:off x="5724128" y="4293096"/>
            <a:ext cx="576064" cy="5040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>
            <a:stCxn id="41" idx="2"/>
            <a:endCxn id="43" idx="0"/>
          </p:cNvCxnSpPr>
          <p:nvPr/>
        </p:nvCxnSpPr>
        <p:spPr bwMode="auto">
          <a:xfrm>
            <a:off x="6516216" y="4293096"/>
            <a:ext cx="0" cy="5040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>
            <a:off x="5724128" y="5157192"/>
            <a:ext cx="648072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>
            <a:stCxn id="43" idx="2"/>
            <a:endCxn id="46" idx="0"/>
          </p:cNvCxnSpPr>
          <p:nvPr/>
        </p:nvCxnSpPr>
        <p:spPr bwMode="auto">
          <a:xfrm>
            <a:off x="6516216" y="5157192"/>
            <a:ext cx="36004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5652120" y="5157192"/>
            <a:ext cx="648072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>
            <a:stCxn id="42" idx="2"/>
            <a:endCxn id="45" idx="0"/>
          </p:cNvCxnSpPr>
          <p:nvPr/>
        </p:nvCxnSpPr>
        <p:spPr bwMode="auto">
          <a:xfrm flipH="1">
            <a:off x="5472100" y="5157192"/>
            <a:ext cx="36004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43" idx="3"/>
            <a:endCxn id="44" idx="1"/>
          </p:cNvCxnSpPr>
          <p:nvPr/>
        </p:nvCxnSpPr>
        <p:spPr bwMode="auto">
          <a:xfrm>
            <a:off x="6948264" y="4977172"/>
            <a:ext cx="57606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5508104" y="422108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endParaRPr lang="cs-CZ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6228184" y="422108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endParaRPr lang="cs-CZ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5436096" y="544522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endParaRPr lang="cs-CZ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6300192" y="544522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endParaRPr lang="cs-CZ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6876256" y="494116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</a:t>
            </a:r>
            <a:endParaRPr lang="cs-CZ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7308304" y="494116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</a:t>
            </a:r>
            <a:endParaRPr lang="cs-CZ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5436096" y="458112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</a:t>
            </a:r>
            <a:endParaRPr lang="cs-CZ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6300192" y="458112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</a:t>
            </a:r>
            <a:endParaRPr lang="cs-CZ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5508104" y="508518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</a:t>
            </a:r>
            <a:endParaRPr lang="cs-CZ" sz="1400" dirty="0"/>
          </a:p>
        </p:txBody>
      </p:sp>
      <p:sp>
        <p:nvSpPr>
          <p:cNvPr id="84" name="TextBox 83"/>
          <p:cNvSpPr txBox="1"/>
          <p:nvPr/>
        </p:nvSpPr>
        <p:spPr>
          <a:xfrm>
            <a:off x="6228184" y="508518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</a:t>
            </a:r>
            <a:endParaRPr lang="cs-CZ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</a:p>
          <a:p>
            <a:pPr lvl="1"/>
            <a:r>
              <a:rPr lang="en-US" dirty="0" smtClean="0"/>
              <a:t>H. </a:t>
            </a:r>
            <a:r>
              <a:rPr lang="en-US" dirty="0" err="1" smtClean="0"/>
              <a:t>Geng</a:t>
            </a:r>
            <a:r>
              <a:rPr lang="en-US" dirty="0"/>
              <a:t>: </a:t>
            </a:r>
            <a:r>
              <a:rPr lang="en-US" i="1" dirty="0"/>
              <a:t>Data Center </a:t>
            </a:r>
            <a:r>
              <a:rPr lang="en-US" i="1" dirty="0" smtClean="0"/>
              <a:t>Handbook</a:t>
            </a:r>
            <a:r>
              <a:rPr lang="en-US" dirty="0"/>
              <a:t>, ISBN: </a:t>
            </a:r>
            <a:r>
              <a:rPr lang="en-US" dirty="0" smtClean="0"/>
              <a:t>978-1118436639, Willey, 2014</a:t>
            </a:r>
          </a:p>
          <a:p>
            <a:pPr lvl="1"/>
            <a:r>
              <a:rPr lang="en-US" dirty="0"/>
              <a:t>B.A. </a:t>
            </a:r>
            <a:r>
              <a:rPr lang="en-US" dirty="0" err="1" smtClean="0"/>
              <a:t>Ayomaya</a:t>
            </a:r>
            <a:r>
              <a:rPr lang="en-US" dirty="0"/>
              <a:t>: </a:t>
            </a:r>
            <a:r>
              <a:rPr lang="en-US" i="1" dirty="0"/>
              <a:t>Data Center for Beginners: A beginner's guide towards understanding Data Center </a:t>
            </a:r>
            <a:r>
              <a:rPr lang="en-US" i="1" dirty="0" smtClean="0"/>
              <a:t>Design</a:t>
            </a:r>
            <a:r>
              <a:rPr lang="en-US" dirty="0"/>
              <a:t>, ASIN: </a:t>
            </a:r>
            <a:r>
              <a:rPr lang="en-US" dirty="0" smtClean="0"/>
              <a:t>B01NC24WNL, Amazon</a:t>
            </a:r>
            <a:r>
              <a:rPr lang="en-US" smtClean="0"/>
              <a:t>,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341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iSCSI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Initiator</a:t>
            </a:r>
          </a:p>
          <a:p>
            <a:pPr lvl="1"/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HW, SW</a:t>
            </a:r>
          </a:p>
          <a:p>
            <a:r>
              <a:rPr lang="en-US" dirty="0" smtClean="0"/>
              <a:t>Target</a:t>
            </a:r>
          </a:p>
          <a:p>
            <a:pPr lvl="1"/>
            <a:r>
              <a:rPr lang="en-US" dirty="0" smtClean="0"/>
              <a:t>Storage resource</a:t>
            </a:r>
          </a:p>
          <a:p>
            <a:r>
              <a:rPr lang="en-US" dirty="0" smtClean="0"/>
              <a:t>LUN</a:t>
            </a:r>
          </a:p>
          <a:p>
            <a:pPr lvl="1"/>
            <a:r>
              <a:rPr lang="en-US" dirty="0" smtClean="0"/>
              <a:t>Logical unit number</a:t>
            </a:r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CHAP</a:t>
            </a:r>
          </a:p>
          <a:p>
            <a:pPr lvl="1"/>
            <a:r>
              <a:rPr lang="en-US" dirty="0" smtClean="0"/>
              <a:t>VLAN</a:t>
            </a:r>
          </a:p>
          <a:p>
            <a:pPr lvl="1"/>
            <a:r>
              <a:rPr lang="en-US" dirty="0" smtClean="0"/>
              <a:t>LUN masking</a:t>
            </a:r>
          </a:p>
          <a:p>
            <a:r>
              <a:rPr lang="en-US" dirty="0" smtClean="0"/>
              <a:t>Network booting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499992" y="1628800"/>
            <a:ext cx="1368152" cy="7200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644008" y="1988840"/>
            <a:ext cx="1080120" cy="360040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Initiator </a:t>
            </a:r>
            <a:r>
              <a:rPr kumimoji="0" lang="el-G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α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732240" y="1628800"/>
            <a:ext cx="1368152" cy="7200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76256" y="1988840"/>
            <a:ext cx="1080120" cy="360040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Initiator </a:t>
            </a:r>
            <a:r>
              <a:rPr kumimoji="0" lang="el-G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β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Cloud 7"/>
          <p:cNvSpPr/>
          <p:nvPr/>
        </p:nvSpPr>
        <p:spPr bwMode="auto">
          <a:xfrm>
            <a:off x="4932040" y="2924944"/>
            <a:ext cx="2520280" cy="1368152"/>
          </a:xfrm>
          <a:prstGeom prst="cloud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TCP/IP network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220072" y="4869160"/>
            <a:ext cx="1944216" cy="12241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Disk array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724128" y="4869160"/>
            <a:ext cx="936104" cy="360040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Target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lowchart: Magnetic Disk 10"/>
          <p:cNvSpPr/>
          <p:nvPr/>
        </p:nvSpPr>
        <p:spPr bwMode="auto">
          <a:xfrm>
            <a:off x="5436096" y="5301208"/>
            <a:ext cx="360040" cy="432048"/>
          </a:xfrm>
          <a:prstGeom prst="flowChartMagneticDisk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Connector 12"/>
          <p:cNvCxnSpPr>
            <a:stCxn id="5" idx="2"/>
          </p:cNvCxnSpPr>
          <p:nvPr/>
        </p:nvCxnSpPr>
        <p:spPr bwMode="auto">
          <a:xfrm>
            <a:off x="5184068" y="2348880"/>
            <a:ext cx="540060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7" idx="2"/>
          </p:cNvCxnSpPr>
          <p:nvPr/>
        </p:nvCxnSpPr>
        <p:spPr bwMode="auto">
          <a:xfrm flipH="1">
            <a:off x="6948264" y="2348880"/>
            <a:ext cx="468052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10" idx="0"/>
            <a:endCxn id="8" idx="1"/>
          </p:cNvCxnSpPr>
          <p:nvPr/>
        </p:nvCxnSpPr>
        <p:spPr bwMode="auto">
          <a:xfrm flipV="1">
            <a:off x="6192180" y="4291639"/>
            <a:ext cx="0" cy="5775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Flowchart: Magnetic Disk 18"/>
          <p:cNvSpPr/>
          <p:nvPr/>
        </p:nvSpPr>
        <p:spPr bwMode="auto">
          <a:xfrm>
            <a:off x="6012160" y="5301208"/>
            <a:ext cx="360040" cy="432048"/>
          </a:xfrm>
          <a:prstGeom prst="flowChartMagneticDisk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lowchart: Magnetic Disk 19"/>
          <p:cNvSpPr/>
          <p:nvPr/>
        </p:nvSpPr>
        <p:spPr bwMode="auto">
          <a:xfrm>
            <a:off x="6588224" y="5301208"/>
            <a:ext cx="360040" cy="432048"/>
          </a:xfrm>
          <a:prstGeom prst="flowChartMagneticDisk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</a:t>
            </a:r>
            <a:endParaRPr kumimoji="0" 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08304" y="5085184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</a:t>
            </a:r>
            <a:r>
              <a:rPr lang="en-US" dirty="0" smtClean="0"/>
              <a:t>: A=0, B=1</a:t>
            </a:r>
            <a:endParaRPr lang="cs-CZ" dirty="0"/>
          </a:p>
        </p:txBody>
      </p:sp>
      <p:sp>
        <p:nvSpPr>
          <p:cNvPr id="24" name="TextBox 23"/>
          <p:cNvSpPr txBox="1"/>
          <p:nvPr/>
        </p:nvSpPr>
        <p:spPr>
          <a:xfrm>
            <a:off x="7308304" y="551723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β</a:t>
            </a:r>
            <a:r>
              <a:rPr lang="en-US" dirty="0" smtClean="0"/>
              <a:t>: B=0, C=1</a:t>
            </a:r>
            <a:endParaRPr lang="cs-CZ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FCoE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7340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Replaces FC0 and FC1 layers of FC</a:t>
            </a:r>
          </a:p>
          <a:p>
            <a:pPr lvl="1"/>
            <a:r>
              <a:rPr lang="en-US" dirty="0" smtClean="0"/>
              <a:t>Retaining native FC constructs</a:t>
            </a:r>
          </a:p>
          <a:p>
            <a:pPr lvl="1"/>
            <a:r>
              <a:rPr lang="en-US" dirty="0" smtClean="0"/>
              <a:t>Integration with existing FC</a:t>
            </a:r>
          </a:p>
          <a:p>
            <a:r>
              <a:rPr lang="en-US" dirty="0" smtClean="0"/>
              <a:t>Required extensions</a:t>
            </a:r>
          </a:p>
          <a:p>
            <a:pPr lvl="1"/>
            <a:r>
              <a:rPr lang="en-US" dirty="0" smtClean="0"/>
              <a:t>Encapsulation of native FC frames into Ethernet frames</a:t>
            </a:r>
          </a:p>
          <a:p>
            <a:pPr lvl="1"/>
            <a:r>
              <a:rPr lang="en-US" dirty="0" smtClean="0"/>
              <a:t>Lossless Ethernet</a:t>
            </a:r>
          </a:p>
          <a:p>
            <a:pPr lvl="1"/>
            <a:r>
              <a:rPr lang="en-US" dirty="0" smtClean="0"/>
              <a:t>Mapping FCID and MAC</a:t>
            </a:r>
          </a:p>
          <a:p>
            <a:r>
              <a:rPr lang="en-US" dirty="0" smtClean="0"/>
              <a:t>Converged network adapter</a:t>
            </a:r>
          </a:p>
          <a:p>
            <a:pPr lvl="1"/>
            <a:r>
              <a:rPr lang="en-US" dirty="0" smtClean="0"/>
              <a:t>FC HBA+NIC</a:t>
            </a:r>
          </a:p>
          <a:p>
            <a:r>
              <a:rPr lang="en-US" dirty="0" smtClean="0"/>
              <a:t>Consolidation</a:t>
            </a:r>
          </a:p>
          <a:p>
            <a:pPr lvl="1"/>
            <a:r>
              <a:rPr lang="en-US" dirty="0" smtClean="0"/>
              <a:t>Reduce number of network cards</a:t>
            </a:r>
          </a:p>
          <a:p>
            <a:pPr lvl="1"/>
            <a:r>
              <a:rPr lang="en-US" dirty="0" smtClean="0"/>
              <a:t>Reduce number of cables and switches</a:t>
            </a:r>
          </a:p>
          <a:p>
            <a:pPr lvl="1"/>
            <a:r>
              <a:rPr lang="en-US" dirty="0" smtClean="0"/>
              <a:t>Reduce power and cooling costs</a:t>
            </a:r>
            <a:endParaRPr lang="cs-CZ" dirty="0"/>
          </a:p>
        </p:txBody>
      </p:sp>
      <p:pic>
        <p:nvPicPr>
          <p:cNvPr id="5" name="Picture 4" descr="Converged_Network_Adap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6056" y="3933056"/>
            <a:ext cx="3386138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FCoE</a:t>
            </a:r>
            <a:endParaRPr lang="cs-CZ" dirty="0"/>
          </a:p>
        </p:txBody>
      </p:sp>
      <p:pic>
        <p:nvPicPr>
          <p:cNvPr id="4" name="Content Placeholder 3" descr="Storage_FCo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19004" y="1719263"/>
            <a:ext cx="4905992" cy="4411662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arrays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73407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Disk storage system with multiple disk drives</a:t>
            </a:r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Disk array controllers</a:t>
            </a:r>
          </a:p>
          <a:p>
            <a:pPr lvl="1"/>
            <a:r>
              <a:rPr lang="en-US" dirty="0" smtClean="0"/>
              <a:t>Cache</a:t>
            </a:r>
          </a:p>
          <a:p>
            <a:pPr lvl="2"/>
            <a:r>
              <a:rPr lang="en-US" dirty="0" smtClean="0"/>
              <a:t>RAM, disk</a:t>
            </a:r>
          </a:p>
          <a:p>
            <a:pPr lvl="1"/>
            <a:r>
              <a:rPr lang="en-US" dirty="0" smtClean="0"/>
              <a:t>Disk enclosures</a:t>
            </a:r>
          </a:p>
          <a:p>
            <a:pPr lvl="1"/>
            <a:r>
              <a:rPr lang="en-US" dirty="0" smtClean="0"/>
              <a:t>Power supply</a:t>
            </a:r>
          </a:p>
          <a:p>
            <a:r>
              <a:rPr lang="en-US" dirty="0" smtClean="0"/>
              <a:t>Provides</a:t>
            </a:r>
          </a:p>
          <a:p>
            <a:pPr lvl="1"/>
            <a:r>
              <a:rPr lang="en-US" dirty="0" smtClean="0"/>
              <a:t>Availability, resiliency, maintainability</a:t>
            </a:r>
          </a:p>
          <a:p>
            <a:pPr lvl="1"/>
            <a:r>
              <a:rPr lang="en-US" dirty="0" smtClean="0"/>
              <a:t>Redundancy, hot swap, RAID</a:t>
            </a:r>
          </a:p>
          <a:p>
            <a:r>
              <a:rPr lang="en-US" dirty="0" smtClean="0"/>
              <a:t>Categories</a:t>
            </a:r>
          </a:p>
          <a:p>
            <a:pPr lvl="1"/>
            <a:r>
              <a:rPr lang="en-US" dirty="0" smtClean="0"/>
              <a:t>NAS, SAN, hybrid</a:t>
            </a:r>
            <a:endParaRPr lang="cs-CZ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disk arrays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Additional features</a:t>
            </a:r>
          </a:p>
          <a:p>
            <a:pPr lvl="1"/>
            <a:r>
              <a:rPr lang="en-US" dirty="0" smtClean="0"/>
              <a:t>Automatic failover</a:t>
            </a:r>
          </a:p>
          <a:p>
            <a:pPr lvl="1"/>
            <a:r>
              <a:rPr lang="en-US" dirty="0" smtClean="0"/>
              <a:t>Snapshots</a:t>
            </a:r>
          </a:p>
          <a:p>
            <a:pPr lvl="1"/>
            <a:r>
              <a:rPr lang="en-US" dirty="0" err="1" smtClean="0"/>
              <a:t>Deduplication</a:t>
            </a:r>
            <a:endParaRPr lang="en-US" dirty="0" smtClean="0"/>
          </a:p>
          <a:p>
            <a:pPr lvl="1"/>
            <a:r>
              <a:rPr lang="en-US" dirty="0" smtClean="0"/>
              <a:t>Replication</a:t>
            </a:r>
          </a:p>
          <a:p>
            <a:pPr lvl="1"/>
            <a:r>
              <a:rPr lang="en-US" dirty="0" err="1" smtClean="0"/>
              <a:t>Tiering</a:t>
            </a:r>
            <a:endParaRPr lang="en-US" dirty="0" smtClean="0"/>
          </a:p>
          <a:p>
            <a:pPr lvl="1"/>
            <a:r>
              <a:rPr lang="en-US" dirty="0" smtClean="0"/>
              <a:t>Front end, back end</a:t>
            </a:r>
          </a:p>
          <a:p>
            <a:pPr lvl="1"/>
            <a:r>
              <a:rPr lang="en-US" dirty="0" smtClean="0"/>
              <a:t>Virtual volume</a:t>
            </a:r>
          </a:p>
          <a:p>
            <a:pPr lvl="1"/>
            <a:r>
              <a:rPr lang="en-US" dirty="0" smtClean="0"/>
              <a:t>Spare disks</a:t>
            </a:r>
          </a:p>
          <a:p>
            <a:pPr lvl="1"/>
            <a:r>
              <a:rPr lang="en-US" dirty="0" smtClean="0"/>
              <a:t>Provisioning</a:t>
            </a:r>
          </a:p>
        </p:txBody>
      </p:sp>
      <p:pic>
        <p:nvPicPr>
          <p:cNvPr id="4" name="Picture 3" descr="5686623947_a1c3cb5374_z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4128" y="1556791"/>
            <a:ext cx="2088232" cy="446601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levels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6620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Redundant array of independent disks</a:t>
            </a:r>
          </a:p>
          <a:p>
            <a:pPr lvl="1"/>
            <a:r>
              <a:rPr lang="en-US" dirty="0" smtClean="0"/>
              <a:t>Originally redundant array of inexpensive disks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Availability</a:t>
            </a:r>
          </a:p>
          <a:p>
            <a:pPr lvl="2"/>
            <a:r>
              <a:rPr lang="en-US" dirty="0" smtClean="0"/>
              <a:t>MTBF (Mean Time Between Failure)</a:t>
            </a:r>
          </a:p>
          <a:p>
            <a:pPr lvl="3"/>
            <a:r>
              <a:rPr lang="en-US" dirty="0" smtClean="0"/>
              <a:t>Nowadays </a:t>
            </a:r>
            <a:r>
              <a:rPr lang="en-US" dirty="0" smtClean="0">
                <a:latin typeface="Arial"/>
                <a:cs typeface="Arial"/>
              </a:rPr>
              <a:t>≈400 000 hours for consumer disks, ≈1 400 000 hours for enterprise disks</a:t>
            </a:r>
            <a:endParaRPr lang="en-US" dirty="0" smtClean="0"/>
          </a:p>
          <a:p>
            <a:pPr lvl="2"/>
            <a:r>
              <a:rPr lang="en-US" dirty="0" smtClean="0"/>
              <a:t>MTTR (Mean Time To Repair)</a:t>
            </a:r>
          </a:p>
          <a:p>
            <a:pPr lvl="1"/>
            <a:r>
              <a:rPr lang="en-US" dirty="0" smtClean="0"/>
              <a:t>Performance</a:t>
            </a:r>
          </a:p>
          <a:p>
            <a:r>
              <a:rPr lang="en-US" dirty="0" smtClean="0"/>
              <a:t>Other issues</a:t>
            </a:r>
          </a:p>
          <a:p>
            <a:pPr lvl="1"/>
            <a:r>
              <a:rPr lang="en-US" dirty="0" smtClean="0"/>
              <a:t>Using disks with the same size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– JBOD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Bunch Of Disks</a:t>
            </a:r>
          </a:p>
          <a:p>
            <a:r>
              <a:rPr lang="en-US" dirty="0" smtClean="0"/>
              <a:t>Minimum of drives: 1</a:t>
            </a:r>
          </a:p>
          <a:p>
            <a:r>
              <a:rPr lang="en-US" dirty="0" smtClean="0"/>
              <a:t>Space efficiency: 1</a:t>
            </a:r>
          </a:p>
          <a:p>
            <a:r>
              <a:rPr lang="en-US" dirty="0" smtClean="0"/>
              <a:t>Fault tolerance: 0</a:t>
            </a:r>
          </a:p>
          <a:p>
            <a:r>
              <a:rPr lang="en-US" dirty="0" smtClean="0"/>
              <a:t>Array failure rate: 1-(1-r)</a:t>
            </a:r>
            <a:r>
              <a:rPr lang="en-US" baseline="30000" dirty="0" smtClean="0"/>
              <a:t>n</a:t>
            </a:r>
          </a:p>
          <a:p>
            <a:r>
              <a:rPr lang="en-US" dirty="0" smtClean="0"/>
              <a:t>Read benefit: 1</a:t>
            </a:r>
          </a:p>
          <a:p>
            <a:r>
              <a:rPr lang="en-US" dirty="0" smtClean="0"/>
              <a:t>Write benefit: 1</a:t>
            </a:r>
            <a:endParaRPr lang="cs-CZ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– RAID0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Striping</a:t>
            </a:r>
          </a:p>
          <a:p>
            <a:r>
              <a:rPr lang="en-US" dirty="0" smtClean="0"/>
              <a:t>Minimum of drives: 2</a:t>
            </a:r>
          </a:p>
          <a:p>
            <a:r>
              <a:rPr lang="en-US" dirty="0" smtClean="0"/>
              <a:t>Space efficiency: 1</a:t>
            </a:r>
          </a:p>
          <a:p>
            <a:r>
              <a:rPr lang="en-US" dirty="0" smtClean="0"/>
              <a:t>Fault tolerance: 0</a:t>
            </a:r>
          </a:p>
          <a:p>
            <a:r>
              <a:rPr lang="en-US" dirty="0" smtClean="0"/>
              <a:t>Array failure rate: 1-(1-r)</a:t>
            </a:r>
            <a:r>
              <a:rPr lang="en-US" baseline="30000" dirty="0" smtClean="0"/>
              <a:t>n</a:t>
            </a:r>
          </a:p>
          <a:p>
            <a:r>
              <a:rPr lang="en-US" dirty="0" smtClean="0"/>
              <a:t>Read benefit: n</a:t>
            </a:r>
          </a:p>
          <a:p>
            <a:r>
              <a:rPr lang="en-US" dirty="0" smtClean="0"/>
              <a:t>Write benefit: n</a:t>
            </a:r>
            <a:endParaRPr lang="cs-CZ" dirty="0" smtClean="0"/>
          </a:p>
        </p:txBody>
      </p:sp>
      <p:pic>
        <p:nvPicPr>
          <p:cNvPr id="4" name="Picture 3" descr="2000px-RAID_0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104" y="1556791"/>
            <a:ext cx="2952328" cy="45421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– RAID1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Mirroring</a:t>
            </a:r>
          </a:p>
          <a:p>
            <a:r>
              <a:rPr lang="en-US" dirty="0" smtClean="0"/>
              <a:t>Minimum of drives: 2</a:t>
            </a:r>
          </a:p>
          <a:p>
            <a:r>
              <a:rPr lang="en-US" dirty="0" smtClean="0"/>
              <a:t>Space efficiency: 1/n</a:t>
            </a:r>
          </a:p>
          <a:p>
            <a:r>
              <a:rPr lang="en-US" dirty="0" smtClean="0"/>
              <a:t>Fault tolerance: n-1</a:t>
            </a:r>
          </a:p>
          <a:p>
            <a:r>
              <a:rPr lang="en-US" dirty="0" smtClean="0"/>
              <a:t>Array failure rate: </a:t>
            </a:r>
            <a:r>
              <a:rPr lang="en-US" dirty="0" err="1" smtClean="0"/>
              <a:t>r</a:t>
            </a:r>
            <a:r>
              <a:rPr lang="en-US" baseline="30000" dirty="0" err="1" smtClean="0"/>
              <a:t>n</a:t>
            </a:r>
            <a:endParaRPr lang="en-US" baseline="30000" dirty="0" smtClean="0"/>
          </a:p>
          <a:p>
            <a:r>
              <a:rPr lang="en-US" dirty="0" smtClean="0"/>
              <a:t>Read benefit: n</a:t>
            </a:r>
          </a:p>
          <a:p>
            <a:r>
              <a:rPr lang="en-US" dirty="0" smtClean="0"/>
              <a:t>Write benefit: 1</a:t>
            </a:r>
            <a:endParaRPr lang="cs-CZ" dirty="0" smtClean="0"/>
          </a:p>
        </p:txBody>
      </p:sp>
      <p:pic>
        <p:nvPicPr>
          <p:cNvPr id="4" name="Picture 3" descr="2000px-RAID_1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104" y="1556792"/>
            <a:ext cx="2977659" cy="45811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– RAID2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Bit striping with dedicated Hamming code parity</a:t>
            </a:r>
          </a:p>
          <a:p>
            <a:r>
              <a:rPr lang="en-US" dirty="0" smtClean="0"/>
              <a:t>Minimum of drives: 3</a:t>
            </a:r>
          </a:p>
          <a:p>
            <a:r>
              <a:rPr lang="en-US" dirty="0" smtClean="0"/>
              <a:t>Space efficiency: 1-1/n . log</a:t>
            </a:r>
            <a:r>
              <a:rPr lang="en-US" baseline="-25000" dirty="0" smtClean="0"/>
              <a:t>2</a:t>
            </a:r>
            <a:r>
              <a:rPr lang="en-US" dirty="0" smtClean="0"/>
              <a:t>(n-1)</a:t>
            </a:r>
          </a:p>
          <a:p>
            <a:r>
              <a:rPr lang="en-US" dirty="0" smtClean="0"/>
              <a:t>Fault tolerance: 1</a:t>
            </a:r>
          </a:p>
          <a:p>
            <a:r>
              <a:rPr lang="en-US" dirty="0" smtClean="0"/>
              <a:t>Array failure rate: variable</a:t>
            </a:r>
            <a:endParaRPr lang="en-US" baseline="30000" dirty="0" smtClean="0"/>
          </a:p>
          <a:p>
            <a:r>
              <a:rPr lang="en-US" dirty="0" smtClean="0"/>
              <a:t>Read benefit: variable</a:t>
            </a:r>
          </a:p>
          <a:p>
            <a:r>
              <a:rPr lang="en-US" dirty="0" smtClean="0"/>
              <a:t>Write benefit: variable</a:t>
            </a:r>
            <a:endParaRPr lang="cs-CZ" dirty="0" smtClean="0"/>
          </a:p>
        </p:txBody>
      </p:sp>
      <p:pic>
        <p:nvPicPr>
          <p:cNvPr id="4" name="Picture 3" descr="2000px-RAID2_arch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4509120"/>
            <a:ext cx="4427984" cy="22139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data centers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59005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Standardization/consolidation</a:t>
            </a:r>
          </a:p>
          <a:p>
            <a:pPr lvl="1"/>
            <a:r>
              <a:rPr lang="en-US" dirty="0" smtClean="0"/>
              <a:t>Reduce the number of DCs of an organization</a:t>
            </a:r>
          </a:p>
          <a:p>
            <a:pPr lvl="1"/>
            <a:r>
              <a:rPr lang="en-US" dirty="0" smtClean="0"/>
              <a:t>Reduce the number of HW, SW platforms</a:t>
            </a:r>
          </a:p>
          <a:p>
            <a:pPr lvl="1"/>
            <a:r>
              <a:rPr lang="en-US" dirty="0" smtClean="0"/>
              <a:t>Standardized computing, networking and management platforms</a:t>
            </a:r>
          </a:p>
          <a:p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Consolidate multiple DC equipment</a:t>
            </a:r>
          </a:p>
          <a:p>
            <a:pPr lvl="1"/>
            <a:r>
              <a:rPr lang="en-US" dirty="0" smtClean="0"/>
              <a:t>Lower capital and operational expenses</a:t>
            </a:r>
          </a:p>
          <a:p>
            <a:r>
              <a:rPr lang="en-US" dirty="0" smtClean="0"/>
              <a:t>Automating</a:t>
            </a:r>
          </a:p>
          <a:p>
            <a:pPr lvl="1"/>
            <a:r>
              <a:rPr lang="en-US" dirty="0" smtClean="0"/>
              <a:t>Automating tasks for provisioning, configuration, patching, release management, compliance</a:t>
            </a:r>
          </a:p>
          <a:p>
            <a:r>
              <a:rPr lang="en-US" dirty="0" smtClean="0"/>
              <a:t>Securing</a:t>
            </a:r>
          </a:p>
          <a:p>
            <a:pPr lvl="1"/>
            <a:r>
              <a:rPr lang="en-US" dirty="0" smtClean="0"/>
              <a:t>Physical, network, data, user security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– RAID3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Byte striping with dedicated parity</a:t>
            </a:r>
          </a:p>
          <a:p>
            <a:r>
              <a:rPr lang="en-US" dirty="0" smtClean="0"/>
              <a:t>Minimum of drives: 3</a:t>
            </a:r>
          </a:p>
          <a:p>
            <a:r>
              <a:rPr lang="en-US" dirty="0" smtClean="0"/>
              <a:t>Space efficiency: 1-1/n</a:t>
            </a:r>
          </a:p>
          <a:p>
            <a:r>
              <a:rPr lang="en-US" dirty="0" smtClean="0"/>
              <a:t>Fault tolerance: 1</a:t>
            </a:r>
          </a:p>
          <a:p>
            <a:r>
              <a:rPr lang="en-US" dirty="0" smtClean="0"/>
              <a:t>Array failure rate: n(n-1)r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Read benefit: n-1</a:t>
            </a:r>
          </a:p>
          <a:p>
            <a:r>
              <a:rPr lang="en-US" dirty="0" smtClean="0"/>
              <a:t>Write benefit: n-1</a:t>
            </a:r>
            <a:endParaRPr lang="cs-CZ" dirty="0" smtClean="0"/>
          </a:p>
        </p:txBody>
      </p:sp>
      <p:pic>
        <p:nvPicPr>
          <p:cNvPr id="4" name="Picture 3" descr="RAID_3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58211" y="3789040"/>
            <a:ext cx="4085787" cy="302552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– RAID4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 striping with dedicated parity</a:t>
            </a:r>
          </a:p>
          <a:p>
            <a:r>
              <a:rPr lang="en-US" dirty="0" smtClean="0"/>
              <a:t>Minimum of drives: 3</a:t>
            </a:r>
          </a:p>
          <a:p>
            <a:r>
              <a:rPr lang="en-US" dirty="0" smtClean="0"/>
              <a:t>Space efficiency: 1-1/n</a:t>
            </a:r>
          </a:p>
          <a:p>
            <a:r>
              <a:rPr lang="en-US" dirty="0" smtClean="0"/>
              <a:t>Fault tolerance: 1</a:t>
            </a:r>
          </a:p>
          <a:p>
            <a:r>
              <a:rPr lang="en-US" dirty="0" smtClean="0"/>
              <a:t>Array failure rate: n(n-1)r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Read benefit: n-1</a:t>
            </a:r>
          </a:p>
          <a:p>
            <a:r>
              <a:rPr lang="en-US" dirty="0" smtClean="0"/>
              <a:t>Write benefit: n-1</a:t>
            </a:r>
            <a:endParaRPr lang="cs-CZ" dirty="0" smtClean="0"/>
          </a:p>
        </p:txBody>
      </p:sp>
      <p:pic>
        <p:nvPicPr>
          <p:cNvPr id="4" name="Picture 3" descr="2000px-RAID_4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0970" y="3717032"/>
            <a:ext cx="4183030" cy="30975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– RAID5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 striping with distributed parity</a:t>
            </a:r>
          </a:p>
          <a:p>
            <a:r>
              <a:rPr lang="en-US" dirty="0" smtClean="0"/>
              <a:t>Minimum of drives: 3</a:t>
            </a:r>
          </a:p>
          <a:p>
            <a:r>
              <a:rPr lang="en-US" dirty="0" smtClean="0"/>
              <a:t>Space efficiency: 1-1/n</a:t>
            </a:r>
          </a:p>
          <a:p>
            <a:r>
              <a:rPr lang="en-US" dirty="0" smtClean="0"/>
              <a:t>Fault tolerance: 1</a:t>
            </a:r>
          </a:p>
          <a:p>
            <a:r>
              <a:rPr lang="en-US" dirty="0" smtClean="0"/>
              <a:t>Array failure rate: n(n-1)r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Read benefit: n-1</a:t>
            </a:r>
          </a:p>
          <a:p>
            <a:r>
              <a:rPr lang="en-US" dirty="0" smtClean="0"/>
              <a:t>Write benefit: n-1</a:t>
            </a:r>
            <a:endParaRPr lang="cs-CZ" dirty="0" smtClean="0"/>
          </a:p>
        </p:txBody>
      </p:sp>
      <p:pic>
        <p:nvPicPr>
          <p:cNvPr id="4" name="Picture 3" descr="2000px-RAID_5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3695610"/>
            <a:ext cx="4211960" cy="31189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– RAID6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 striping with double distributed parity</a:t>
            </a:r>
          </a:p>
          <a:p>
            <a:r>
              <a:rPr lang="en-US" dirty="0" smtClean="0"/>
              <a:t>Minimum of drives: 4</a:t>
            </a:r>
          </a:p>
          <a:p>
            <a:r>
              <a:rPr lang="en-US" dirty="0" smtClean="0"/>
              <a:t>Space efficiency: 1-2/n</a:t>
            </a:r>
          </a:p>
          <a:p>
            <a:r>
              <a:rPr lang="en-US" dirty="0" smtClean="0"/>
              <a:t>Fault tolerance: 2</a:t>
            </a:r>
          </a:p>
          <a:p>
            <a:r>
              <a:rPr lang="en-US" dirty="0" smtClean="0"/>
              <a:t>Array failure rate: n(n-1)(n-2)r</a:t>
            </a:r>
            <a:r>
              <a:rPr lang="en-US" baseline="30000" dirty="0" smtClean="0"/>
              <a:t>3</a:t>
            </a:r>
          </a:p>
          <a:p>
            <a:r>
              <a:rPr lang="en-US" dirty="0" smtClean="0"/>
              <a:t>Read benefit: n-2</a:t>
            </a:r>
          </a:p>
          <a:p>
            <a:r>
              <a:rPr lang="en-US" dirty="0" smtClean="0"/>
              <a:t>Write benefit: n-2</a:t>
            </a:r>
            <a:endParaRPr lang="cs-CZ" dirty="0" smtClean="0"/>
          </a:p>
        </p:txBody>
      </p:sp>
      <p:pic>
        <p:nvPicPr>
          <p:cNvPr id="4" name="Picture 3" descr="RAID_6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5976" y="4042641"/>
            <a:ext cx="4788024" cy="28153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– nested (hybrid) RAID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8780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RAID 0+1</a:t>
            </a:r>
          </a:p>
          <a:p>
            <a:pPr lvl="1"/>
            <a:r>
              <a:rPr lang="en-US" dirty="0" smtClean="0"/>
              <a:t>Striped sets in mirrored set</a:t>
            </a:r>
          </a:p>
          <a:p>
            <a:pPr lvl="1"/>
            <a:r>
              <a:rPr lang="en-US" dirty="0" smtClean="0"/>
              <a:t>Min drives: 4, even number of drives</a:t>
            </a:r>
          </a:p>
          <a:p>
            <a:r>
              <a:rPr lang="en-US" dirty="0" smtClean="0"/>
              <a:t>RAID 1+0 (RAID 10)</a:t>
            </a:r>
          </a:p>
          <a:p>
            <a:pPr lvl="1"/>
            <a:r>
              <a:rPr lang="en-US" dirty="0" smtClean="0"/>
              <a:t>Mirrored sets in a striped set</a:t>
            </a:r>
          </a:p>
          <a:p>
            <a:pPr lvl="1"/>
            <a:r>
              <a:rPr lang="en-US" dirty="0" smtClean="0"/>
              <a:t>Min drives: 4, even number of drives</a:t>
            </a:r>
          </a:p>
          <a:p>
            <a:pPr lvl="1"/>
            <a:r>
              <a:rPr lang="en-US" dirty="0" smtClean="0"/>
              <a:t>Fault tolerance: each mirror can loose a disk</a:t>
            </a:r>
          </a:p>
          <a:p>
            <a:r>
              <a:rPr lang="en-US" dirty="0" smtClean="0"/>
              <a:t>RAID 5+0 (RAID50)</a:t>
            </a:r>
          </a:p>
          <a:p>
            <a:pPr lvl="1"/>
            <a:r>
              <a:rPr lang="en-US" dirty="0" smtClean="0"/>
              <a:t>Block striping with distributed parity in a striped set</a:t>
            </a:r>
          </a:p>
          <a:p>
            <a:pPr lvl="1"/>
            <a:r>
              <a:rPr lang="en-US" dirty="0" smtClean="0"/>
              <a:t>Min drives: 6</a:t>
            </a:r>
          </a:p>
          <a:p>
            <a:pPr lvl="1"/>
            <a:r>
              <a:rPr lang="en-US" dirty="0" smtClean="0"/>
              <a:t>Fault tolerance: one disk in each RAID5 block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Tiering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95009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Different tiers with different price, size, performance</a:t>
            </a:r>
          </a:p>
          <a:p>
            <a:r>
              <a:rPr lang="en-US" dirty="0" smtClean="0"/>
              <a:t>Tier 0</a:t>
            </a:r>
          </a:p>
          <a:p>
            <a:pPr lvl="1"/>
            <a:r>
              <a:rPr lang="en-US" dirty="0" smtClean="0"/>
              <a:t>Ultra high performance</a:t>
            </a:r>
          </a:p>
          <a:p>
            <a:pPr lvl="1"/>
            <a:r>
              <a:rPr lang="en-US" dirty="0" smtClean="0"/>
              <a:t>DRAM or flash</a:t>
            </a:r>
          </a:p>
          <a:p>
            <a:pPr lvl="1"/>
            <a:r>
              <a:rPr lang="en-US" dirty="0" smtClean="0"/>
              <a:t>$20-50/GB</a:t>
            </a:r>
          </a:p>
          <a:p>
            <a:pPr lvl="1"/>
            <a:r>
              <a:rPr lang="en-US" dirty="0" smtClean="0"/>
              <a:t>1M+ IOPS</a:t>
            </a:r>
          </a:p>
          <a:p>
            <a:pPr lvl="1"/>
            <a:r>
              <a:rPr lang="en-US" dirty="0" smtClean="0"/>
              <a:t>&lt;500 </a:t>
            </a:r>
            <a:r>
              <a:rPr lang="el-GR" dirty="0" smtClean="0">
                <a:latin typeface="Arial"/>
                <a:cs typeface="Arial"/>
              </a:rPr>
              <a:t>μ</a:t>
            </a:r>
            <a:r>
              <a:rPr lang="en-US" dirty="0" smtClean="0">
                <a:latin typeface="Arial"/>
                <a:cs typeface="Arial"/>
              </a:rPr>
              <a:t>s latency</a:t>
            </a:r>
            <a:endParaRPr lang="en-US" dirty="0" smtClean="0"/>
          </a:p>
          <a:p>
            <a:r>
              <a:rPr lang="en-US" dirty="0" smtClean="0"/>
              <a:t>Tier 1</a:t>
            </a:r>
          </a:p>
          <a:p>
            <a:pPr lvl="1"/>
            <a:r>
              <a:rPr lang="en-US" dirty="0" smtClean="0"/>
              <a:t>High performance enterprise app</a:t>
            </a:r>
          </a:p>
          <a:p>
            <a:pPr lvl="1"/>
            <a:r>
              <a:rPr lang="en-US" dirty="0" smtClean="0"/>
              <a:t>15k + 10k SAS</a:t>
            </a:r>
          </a:p>
          <a:p>
            <a:pPr lvl="1"/>
            <a:r>
              <a:rPr lang="en-US" dirty="0" smtClean="0"/>
              <a:t>$5-10/GB</a:t>
            </a:r>
          </a:p>
          <a:p>
            <a:pPr lvl="1"/>
            <a:r>
              <a:rPr lang="en-US" dirty="0" smtClean="0"/>
              <a:t>100k+ IOPS</a:t>
            </a:r>
          </a:p>
          <a:p>
            <a:pPr lvl="1"/>
            <a:r>
              <a:rPr lang="en-US" dirty="0" smtClean="0"/>
              <a:t>&lt;1 ms latency</a:t>
            </a:r>
          </a:p>
          <a:p>
            <a:r>
              <a:rPr lang="en-US" dirty="0" smtClean="0"/>
              <a:t>Tier 2</a:t>
            </a:r>
          </a:p>
          <a:p>
            <a:pPr lvl="1"/>
            <a:r>
              <a:rPr lang="en-US" dirty="0" smtClean="0"/>
              <a:t>Mid-market storage</a:t>
            </a:r>
          </a:p>
          <a:p>
            <a:pPr lvl="1"/>
            <a:r>
              <a:rPr lang="en-US" dirty="0" smtClean="0"/>
              <a:t>SATA</a:t>
            </a:r>
          </a:p>
          <a:p>
            <a:pPr lvl="1"/>
            <a:r>
              <a:rPr lang="en-US" dirty="0" smtClean="0"/>
              <a:t>&lt;$3/GB</a:t>
            </a:r>
          </a:p>
          <a:p>
            <a:pPr lvl="1"/>
            <a:r>
              <a:rPr lang="en-US" dirty="0" smtClean="0"/>
              <a:t>10K+ IOPS</a:t>
            </a:r>
          </a:p>
          <a:p>
            <a:pPr lvl="1"/>
            <a:r>
              <a:rPr lang="en-US" dirty="0" smtClean="0"/>
              <a:t>&lt;10 ms latency</a:t>
            </a:r>
            <a:endParaRPr lang="cs-CZ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requirements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9500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Business continuity</a:t>
            </a:r>
          </a:p>
          <a:p>
            <a:pPr lvl="1"/>
            <a:r>
              <a:rPr lang="en-US" dirty="0" smtClean="0"/>
              <a:t>Availability</a:t>
            </a:r>
          </a:p>
          <a:p>
            <a:r>
              <a:rPr lang="en-US" dirty="0" smtClean="0"/>
              <a:t>ANSI/TIA-942 standard</a:t>
            </a:r>
          </a:p>
          <a:p>
            <a:pPr lvl="1"/>
            <a:r>
              <a:rPr lang="en-US" dirty="0" smtClean="0"/>
              <a:t>Tier 1</a:t>
            </a:r>
          </a:p>
          <a:p>
            <a:pPr lvl="2"/>
            <a:r>
              <a:rPr lang="en-US" dirty="0" smtClean="0"/>
              <a:t>Single non-redundant distribution path</a:t>
            </a:r>
          </a:p>
          <a:p>
            <a:pPr lvl="2"/>
            <a:r>
              <a:rPr lang="en-US" dirty="0" smtClean="0"/>
              <a:t>Non-redundant capacity with availability 99.671% (1729 min/year)</a:t>
            </a:r>
          </a:p>
          <a:p>
            <a:pPr lvl="1"/>
            <a:r>
              <a:rPr lang="en-US" dirty="0" smtClean="0"/>
              <a:t>Tier 2</a:t>
            </a:r>
          </a:p>
          <a:p>
            <a:pPr lvl="2"/>
            <a:r>
              <a:rPr lang="en-US" dirty="0" smtClean="0"/>
              <a:t>Redundant capacity with availability 99.741% (1361 min/year)</a:t>
            </a:r>
          </a:p>
          <a:p>
            <a:pPr lvl="1"/>
            <a:r>
              <a:rPr lang="en-US" dirty="0" smtClean="0"/>
              <a:t>Tier 3</a:t>
            </a:r>
          </a:p>
          <a:p>
            <a:pPr lvl="2"/>
            <a:r>
              <a:rPr lang="en-US" dirty="0" smtClean="0"/>
              <a:t>Multiple independent distribution paths</a:t>
            </a:r>
          </a:p>
          <a:p>
            <a:pPr lvl="2"/>
            <a:r>
              <a:rPr lang="en-US" dirty="0" smtClean="0"/>
              <a:t>All IT components dual-powered</a:t>
            </a:r>
          </a:p>
          <a:p>
            <a:pPr lvl="2"/>
            <a:r>
              <a:rPr lang="en-US" dirty="0" smtClean="0"/>
              <a:t>Concurrently maintainable site infrastructure with availability 99.982% (95 min/year)</a:t>
            </a:r>
          </a:p>
          <a:p>
            <a:pPr lvl="1"/>
            <a:r>
              <a:rPr lang="en-US" dirty="0" smtClean="0"/>
              <a:t>Tier 4</a:t>
            </a:r>
          </a:p>
          <a:p>
            <a:pPr lvl="2"/>
            <a:r>
              <a:rPr lang="en-US" dirty="0" smtClean="0"/>
              <a:t>All cooling equipment dual-powered</a:t>
            </a:r>
          </a:p>
          <a:p>
            <a:pPr lvl="2"/>
            <a:r>
              <a:rPr lang="en-US" dirty="0" smtClean="0"/>
              <a:t>Fault-tolerant site infrastructure with electrical power storage with availability 99.995% (26 min/year)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data centers – design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95009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Mechanical engineering infrastructure design</a:t>
            </a:r>
          </a:p>
          <a:p>
            <a:pPr lvl="1"/>
            <a:r>
              <a:rPr lang="en-US" dirty="0" smtClean="0"/>
              <a:t>Mechanical systems involved in maintaining interior environment</a:t>
            </a:r>
          </a:p>
          <a:p>
            <a:pPr lvl="1"/>
            <a:r>
              <a:rPr lang="en-US" dirty="0" smtClean="0"/>
              <a:t>HVAC (heating, ventilation, air conditioning)</a:t>
            </a:r>
          </a:p>
          <a:p>
            <a:pPr lvl="1"/>
            <a:r>
              <a:rPr lang="en-US" dirty="0" smtClean="0"/>
              <a:t>Humidification and dehumidification, pressurization</a:t>
            </a:r>
          </a:p>
          <a:p>
            <a:pPr lvl="1"/>
            <a:r>
              <a:rPr lang="en-US" dirty="0" smtClean="0"/>
              <a:t>Saving space and costs while maintaining availability</a:t>
            </a:r>
          </a:p>
          <a:p>
            <a:r>
              <a:rPr lang="en-US" dirty="0" smtClean="0"/>
              <a:t>Electrical engineering infrastructure design</a:t>
            </a:r>
          </a:p>
          <a:p>
            <a:pPr lvl="1"/>
            <a:r>
              <a:rPr lang="en-US" dirty="0" smtClean="0"/>
              <a:t>Distribution, switching, bypass, UPS</a:t>
            </a:r>
          </a:p>
          <a:p>
            <a:pPr lvl="1"/>
            <a:r>
              <a:rPr lang="en-US" dirty="0" smtClean="0"/>
              <a:t>Modular, scalable</a:t>
            </a:r>
          </a:p>
          <a:p>
            <a:r>
              <a:rPr lang="en-US" dirty="0" smtClean="0"/>
              <a:t>Technology infrastructure design</a:t>
            </a:r>
          </a:p>
          <a:p>
            <a:pPr lvl="1"/>
            <a:r>
              <a:rPr lang="en-US" dirty="0" smtClean="0"/>
              <a:t>Cabling for data communication, computer management, keyboard/mouse/video</a:t>
            </a:r>
          </a:p>
          <a:p>
            <a:r>
              <a:rPr lang="en-US" dirty="0" smtClean="0"/>
              <a:t>Availability expectations</a:t>
            </a:r>
          </a:p>
          <a:p>
            <a:pPr lvl="1"/>
            <a:r>
              <a:rPr lang="en-US" dirty="0" smtClean="0"/>
              <a:t>Higher availability needs bring higher capital and operational costs</a:t>
            </a:r>
          </a:p>
          <a:p>
            <a:r>
              <a:rPr lang="en-US" dirty="0" smtClean="0"/>
              <a:t>Site selection</a:t>
            </a:r>
          </a:p>
          <a:p>
            <a:pPr lvl="1"/>
            <a:r>
              <a:rPr lang="en-US" dirty="0" smtClean="0"/>
              <a:t>Availability of power grids, networking services, transportation lines, emergency services</a:t>
            </a:r>
          </a:p>
          <a:p>
            <a:pPr lvl="1"/>
            <a:r>
              <a:rPr lang="en-US" dirty="0" smtClean="0"/>
              <a:t>Climatic conditions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data centers – design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87808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Modularity and flexibility</a:t>
            </a:r>
          </a:p>
          <a:p>
            <a:pPr lvl="1"/>
            <a:r>
              <a:rPr lang="en-US" dirty="0" smtClean="0"/>
              <a:t>Grow and change over time</a:t>
            </a:r>
          </a:p>
          <a:p>
            <a:r>
              <a:rPr lang="en-US" dirty="0" smtClean="0"/>
              <a:t>Environmental control</a:t>
            </a:r>
          </a:p>
          <a:p>
            <a:pPr lvl="1"/>
            <a:r>
              <a:rPr lang="en-US" dirty="0" smtClean="0"/>
              <a:t>Temperature 16-24 </a:t>
            </a:r>
            <a:r>
              <a:rPr lang="en-US" dirty="0" smtClean="0">
                <a:latin typeface="Arial"/>
                <a:cs typeface="Arial"/>
              </a:rPr>
              <a:t>°C, humidity 40-55%</a:t>
            </a:r>
            <a:endParaRPr lang="en-US" dirty="0" smtClean="0"/>
          </a:p>
          <a:p>
            <a:r>
              <a:rPr lang="en-US" dirty="0" smtClean="0"/>
              <a:t>Electrical power</a:t>
            </a:r>
          </a:p>
          <a:p>
            <a:pPr lvl="1"/>
            <a:r>
              <a:rPr lang="en-US" dirty="0" smtClean="0"/>
              <a:t>UPS, battery banks, diesel generators</a:t>
            </a:r>
          </a:p>
          <a:p>
            <a:pPr lvl="1"/>
            <a:r>
              <a:rPr lang="en-US" dirty="0" smtClean="0"/>
              <a:t>Fully duplicated</a:t>
            </a:r>
          </a:p>
          <a:p>
            <a:pPr lvl="1"/>
            <a:r>
              <a:rPr lang="en-US" dirty="0" smtClean="0"/>
              <a:t>Power cabling</a:t>
            </a:r>
          </a:p>
          <a:p>
            <a:r>
              <a:rPr lang="en-US" dirty="0" smtClean="0"/>
              <a:t>Low-voltage cable routing</a:t>
            </a:r>
          </a:p>
          <a:p>
            <a:pPr lvl="1"/>
            <a:r>
              <a:rPr lang="en-US" dirty="0" smtClean="0"/>
              <a:t>Cable trays</a:t>
            </a:r>
          </a:p>
          <a:p>
            <a:r>
              <a:rPr lang="en-US" dirty="0" smtClean="0"/>
              <a:t>Fire protection</a:t>
            </a:r>
          </a:p>
          <a:p>
            <a:pPr lvl="1"/>
            <a:r>
              <a:rPr lang="en-US" dirty="0" smtClean="0"/>
              <a:t>Active, passive</a:t>
            </a:r>
          </a:p>
          <a:p>
            <a:pPr lvl="1"/>
            <a:r>
              <a:rPr lang="en-US" dirty="0" smtClean="0"/>
              <a:t>Smoke detectors, sprinklers, fire suppression gaseous systems</a:t>
            </a:r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Physical security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data centers – energy use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518049"/>
          </a:xfrm>
        </p:spPr>
        <p:txBody>
          <a:bodyPr>
            <a:normAutofit/>
          </a:bodyPr>
          <a:lstStyle/>
          <a:p>
            <a:r>
              <a:rPr lang="en-US" dirty="0" smtClean="0"/>
              <a:t>Energy efficiency</a:t>
            </a:r>
          </a:p>
          <a:p>
            <a:pPr lvl="1"/>
            <a:r>
              <a:rPr lang="en-US" dirty="0" smtClean="0"/>
              <a:t>Power usage effectiveness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State of the art DC have PUE </a:t>
            </a:r>
            <a:r>
              <a:rPr lang="en-US" dirty="0" smtClean="0">
                <a:latin typeface="Arial"/>
                <a:cs typeface="Arial"/>
              </a:rPr>
              <a:t>≈ 1.2</a:t>
            </a:r>
            <a:endParaRPr lang="en-US" dirty="0" smtClean="0"/>
          </a:p>
          <a:p>
            <a:r>
              <a:rPr lang="en-US" dirty="0" smtClean="0"/>
              <a:t>Power and cooling analysis</a:t>
            </a:r>
          </a:p>
          <a:p>
            <a:pPr lvl="1"/>
            <a:r>
              <a:rPr lang="en-US" dirty="0" smtClean="0"/>
              <a:t>Power is the largest recurring cost</a:t>
            </a:r>
          </a:p>
          <a:p>
            <a:pPr lvl="1"/>
            <a:r>
              <a:rPr lang="en-US" dirty="0" smtClean="0"/>
              <a:t>Hot spots, over-cooled areas</a:t>
            </a:r>
          </a:p>
          <a:p>
            <a:r>
              <a:rPr lang="en-US" dirty="0" smtClean="0"/>
              <a:t>Thermal zone mapping</a:t>
            </a:r>
          </a:p>
          <a:p>
            <a:pPr lvl="1"/>
            <a:r>
              <a:rPr lang="en-US" dirty="0" smtClean="0"/>
              <a:t>Positioning of DC equipment</a:t>
            </a:r>
            <a:endParaRPr lang="cs-CZ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187624" y="2708920"/>
          <a:ext cx="2422857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Rovnice" r:id="rId3" imgW="1815840" imgH="431640" progId="Equation.3">
                  <p:embed/>
                </p:oleObj>
              </mc:Choice>
              <mc:Fallback>
                <p:oleObj name="Rovnice" r:id="rId3" imgW="18158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708920"/>
                        <a:ext cx="2422857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data centers – other aspects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infrastructure</a:t>
            </a:r>
          </a:p>
          <a:p>
            <a:pPr lvl="1"/>
            <a:r>
              <a:rPr lang="en-US" dirty="0" smtClean="0"/>
              <a:t>Routers and switches</a:t>
            </a:r>
          </a:p>
          <a:p>
            <a:pPr lvl="1"/>
            <a:r>
              <a:rPr lang="en-US" dirty="0" smtClean="0"/>
              <a:t>Two or more upstream service providers</a:t>
            </a:r>
          </a:p>
          <a:p>
            <a:pPr lvl="1"/>
            <a:r>
              <a:rPr lang="en-US" dirty="0" smtClean="0"/>
              <a:t>Firewalls, VPN gateways, IDS</a:t>
            </a:r>
          </a:p>
          <a:p>
            <a:r>
              <a:rPr lang="en-US" dirty="0" smtClean="0"/>
              <a:t>DC infrastructure management</a:t>
            </a:r>
          </a:p>
          <a:p>
            <a:pPr lvl="1"/>
            <a:r>
              <a:rPr lang="en-US" dirty="0" smtClean="0"/>
              <a:t>RT monitoring, management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DB, file servers, application servers, backup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centers – examples</a:t>
            </a:r>
            <a:endParaRPr lang="cs-CZ" dirty="0"/>
          </a:p>
        </p:txBody>
      </p:sp>
      <p:pic>
        <p:nvPicPr>
          <p:cNvPr id="4" name="Content Placeholder 3" descr="google-rack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62426" y="1719263"/>
            <a:ext cx="6619148" cy="44116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ba">
  <a:themeElements>
    <a:clrScheme name="kuba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kub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kub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b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b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b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b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b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b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b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b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ub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kuba</Template>
  <TotalTime>677</TotalTime>
  <Words>1301</Words>
  <Application>Microsoft Office PowerPoint</Application>
  <PresentationFormat>On-screen Show (4:3)</PresentationFormat>
  <Paragraphs>361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Wingdings</vt:lpstr>
      <vt:lpstr>kuba</vt:lpstr>
      <vt:lpstr>Rovnice</vt:lpstr>
      <vt:lpstr>Virtualization and Cloud Computing</vt:lpstr>
      <vt:lpstr>Resources</vt:lpstr>
      <vt:lpstr>Motivation for data centers</vt:lpstr>
      <vt:lpstr>Data center requirements</vt:lpstr>
      <vt:lpstr>Problems of data centers – design</vt:lpstr>
      <vt:lpstr>Problems of data centers – design</vt:lpstr>
      <vt:lpstr>Problems of data centers – energy use</vt:lpstr>
      <vt:lpstr>Problems of data centers – other aspects</vt:lpstr>
      <vt:lpstr>Data centers – examples</vt:lpstr>
      <vt:lpstr>Data centers – examples</vt:lpstr>
      <vt:lpstr>Data centers – examples</vt:lpstr>
      <vt:lpstr>Data centers – examples</vt:lpstr>
      <vt:lpstr>Portable data center</vt:lpstr>
      <vt:lpstr>Data centers – blade servers</vt:lpstr>
      <vt:lpstr>Blade servers</vt:lpstr>
      <vt:lpstr>Storage area network – SAN</vt:lpstr>
      <vt:lpstr>SAN</vt:lpstr>
      <vt:lpstr>SAN protocols</vt:lpstr>
      <vt:lpstr>Fibre channel</vt:lpstr>
      <vt:lpstr>iSCSI</vt:lpstr>
      <vt:lpstr>FCoE</vt:lpstr>
      <vt:lpstr>FCoE</vt:lpstr>
      <vt:lpstr>Disk arrays</vt:lpstr>
      <vt:lpstr>Enterprise disk arrays</vt:lpstr>
      <vt:lpstr>RAID levels</vt:lpstr>
      <vt:lpstr>RAID – JBOD</vt:lpstr>
      <vt:lpstr>RAID – RAID0</vt:lpstr>
      <vt:lpstr>RAID – RAID1</vt:lpstr>
      <vt:lpstr>RAID – RAID2</vt:lpstr>
      <vt:lpstr>RAID – RAID3</vt:lpstr>
      <vt:lpstr>RAID – RAID4</vt:lpstr>
      <vt:lpstr>RAID – RAID5</vt:lpstr>
      <vt:lpstr>RAID – RAID6</vt:lpstr>
      <vt:lpstr>RAID – nested (hybrid) RAID</vt:lpstr>
      <vt:lpstr>Tiering</vt:lpstr>
    </vt:vector>
  </TitlesOfParts>
  <Company>Ulita, KSI, MFF UK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Principy překladačů</dc:title>
  <dc:creator>Jakub Yaghob</dc:creator>
  <cp:lastModifiedBy>Jakub Yaghob</cp:lastModifiedBy>
  <cp:revision>99</cp:revision>
  <dcterms:created xsi:type="dcterms:W3CDTF">2005-09-28T09:53:52Z</dcterms:created>
  <dcterms:modified xsi:type="dcterms:W3CDTF">2017-10-30T14:34:55Z</dcterms:modified>
</cp:coreProperties>
</file>